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5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22"/>
    <p:restoredTop sz="94682"/>
  </p:normalViewPr>
  <p:slideViewPr>
    <p:cSldViewPr snapToGrid="0">
      <p:cViewPr>
        <p:scale>
          <a:sx n="100" d="100"/>
          <a:sy n="100" d="100"/>
        </p:scale>
        <p:origin x="13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86FCB-884E-CA41-A9EE-3B4A0FE42F42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15FB2-5F01-AA49-9225-DF39436F1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65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Comparaison entre les clusters obtenus avec PCA/</a:t>
            </a:r>
            <a:r>
              <a:rPr lang="fr-FR" dirty="0" err="1"/>
              <a:t>t</a:t>
            </a:r>
            <a:r>
              <a:rPr lang="fr-FR" dirty="0"/>
              <a:t>-SNE et les catégories réelles.</a:t>
            </a:r>
          </a:p>
          <a:p>
            <a:r>
              <a:rPr lang="fr-FR" dirty="0"/>
              <a:t>Discussion : les produits similaires sont-ils regroupés de manière cohérente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15FB2-5F01-AA49-9225-DF39436F1D8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5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8F64E-460B-7135-8FD5-5E7342839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524A36-5518-004E-6B16-2AC063E01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D5C7BA-B2FA-487E-54A7-3B99712E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888FBD-A33F-6B33-A741-A8F56A48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BF23F0-71DA-7ADB-FC98-3692451F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15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4E5E7-AB44-3350-B04D-AE3CB643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641449-2CFA-67E3-86C1-5AF3CDEFA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BA825A-C21B-FA8F-3010-E188F4ED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301E6B-5880-68DC-3772-DD6CB866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5D2ED9-A630-F6BA-1052-34C91DCF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667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AE9250-81FD-76E1-801F-6DA70E23F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A0F21D-5C3B-D2A0-A420-4D617C1F2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FEE603-5F2E-0139-506F-26C32A11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1A8EAC-809F-F04D-C92B-641D2C6C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450106-DADE-8213-BDAB-A510F436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10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61030-371A-8CAE-24F4-18DD8CC4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BBE030-734C-AACE-EE98-41692E362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3FF381-758F-E636-CBEE-D953CC067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BEEE36-C617-A4C1-F603-9C358CBF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6E7785-7286-4FA3-3AE8-086F117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61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AAA504-AD55-5139-F03E-FAAB60C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F360B0-93D5-DD9A-BE83-8A6EB4359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E21483-264F-34B4-1C5B-68FB7D90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A9CA94-E748-C28C-7950-74297BC2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D43BF4-F896-2AC1-0A86-EBF6493E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722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BAC1D-E385-3B46-477B-C396CCB3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80EEF4-E4FC-3CBC-6CAC-A7C473013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BF5871-2C5F-9B50-D975-B00F79A14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D89A25-D356-814E-0A73-1D3F8DEE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3CEAF3-3F00-B103-98B2-234E36E2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285890-868E-24F5-548C-C8A8FE70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29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2F287-EA19-FD2A-464F-11337F5E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5AC468-640D-0CEA-F4DE-797A26751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50069A1-55AA-C434-86EC-43CCADEE7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6E7890-5F78-972D-A660-16F5CA360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79593CB-3C35-897C-42F3-AB23B75CB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70F8512-18C7-2C05-4C53-5F96F8D3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F2D9B1B-6AE0-AD96-2F16-B09B1B9F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9A64EFE-1C5A-7EF4-7803-4472F6B3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983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E0E6D-0389-3F98-92D7-96B5C0CC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C8BFE2-7B01-B8FA-8470-FF0AA134D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14361E-E5A0-59AC-F876-96D6F60CB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8CF7F6-048E-7945-B951-3B8017F8E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52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5B5069-972B-DBD0-E652-93BBC265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B5B9DE-D1CE-64C3-AE26-B9665E18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989137-244B-F429-89BD-13498D45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57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63DF3-B6B9-9643-8DE8-B86747D7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A2FFC6-C8D9-6C56-A714-5F82BB6D6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88827B-F3A0-5D99-05FE-2E450A22B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EDC954-F3B1-0552-277C-0B84222F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88FB1A-2B90-FA1D-EEF2-BC4291BF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F46140-F471-4A4F-6EE9-0CC6AEEC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7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FD2B8-A572-645F-B097-246D8725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9E79F55-73AD-0D98-C59E-1D6D6F336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8C7E29-D9A5-2F32-73E9-322317716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619415-2450-7D15-81F0-A7704561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012C8D-29FC-5AEB-1513-B2137776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AA4BA8-6FC6-C0A3-590F-7E888475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380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14EE305-2161-E6D5-DC75-73F8FCC3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41DF4E-CE2D-43B0-C5F4-23FACF6AF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A769D4-D645-6F74-0C62-677636478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C06968-6F21-4047-8CF8-50F2AF305ACE}" type="datetimeFigureOut">
              <a:rPr lang="fr-FR" smtClean="0"/>
              <a:t>10/10/2024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40A370-B201-E841-8653-73DA4444B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000271-4A64-FCA7-47B5-998D9090E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6F8B89-B844-AA45-9AC9-9A2CAFC638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22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2CE64-932C-DBBD-5968-B6115AA1B2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4400" b="1" dirty="0">
                <a:solidFill>
                  <a:srgbClr val="7450EC"/>
                </a:solidFill>
                <a:latin typeface="Montserrat" pitchFamily="2" charset="77"/>
              </a:rPr>
              <a:t>Classifiez automatiquement des biens de consommation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8E957A-3F4F-A5ED-3836-6760008DF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6507"/>
            <a:ext cx="9144000" cy="1109299"/>
          </a:xfrm>
        </p:spPr>
        <p:txBody>
          <a:bodyPr/>
          <a:lstStyle/>
          <a:p>
            <a:r>
              <a:rPr lang="fr-FR" dirty="0"/>
              <a:t>Projet réalisé par Sébastien Morichon</a:t>
            </a:r>
          </a:p>
          <a:p>
            <a:r>
              <a:rPr lang="fr-FR" dirty="0"/>
              <a:t>Aout 2024</a:t>
            </a:r>
          </a:p>
        </p:txBody>
      </p:sp>
    </p:spTree>
    <p:extLst>
      <p:ext uri="{BB962C8B-B14F-4D97-AF65-F5344CB8AC3E}">
        <p14:creationId xmlns:p14="http://schemas.microsoft.com/office/powerpoint/2010/main" val="1435178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A8BD2-6D76-754C-3147-36B486DCF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C0283AE-5940-2F20-06CE-2AE1232EC1CB}"/>
              </a:ext>
            </a:extLst>
          </p:cNvPr>
          <p:cNvSpPr txBox="1"/>
          <p:nvPr/>
        </p:nvSpPr>
        <p:spPr>
          <a:xfrm>
            <a:off x="627018" y="313508"/>
            <a:ext cx="583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EXTRACTION DES FEATURES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A33B372-3A6F-E380-2525-BDDDEAC21FAA}"/>
              </a:ext>
            </a:extLst>
          </p:cNvPr>
          <p:cNvSpPr txBox="1"/>
          <p:nvPr/>
        </p:nvSpPr>
        <p:spPr>
          <a:xfrm>
            <a:off x="627018" y="775173"/>
            <a:ext cx="4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Extraction des </a:t>
            </a:r>
            <a:r>
              <a:rPr lang="fr-FR" b="1" dirty="0" err="1">
                <a:solidFill>
                  <a:srgbClr val="7450EC"/>
                </a:solidFill>
                <a:latin typeface="Montserrat" pitchFamily="2" charset="77"/>
              </a:rPr>
              <a:t>Features</a:t>
            </a:r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 Visuelles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40412E7-0EB0-30D2-D0D4-EF02C606842D}"/>
              </a:ext>
            </a:extLst>
          </p:cNvPr>
          <p:cNvSpPr txBox="1"/>
          <p:nvPr/>
        </p:nvSpPr>
        <p:spPr>
          <a:xfrm>
            <a:off x="1303589" y="1766229"/>
            <a:ext cx="8174033" cy="876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Montserrat" pitchFamily="2" charset="77"/>
              </a:rPr>
              <a:t>Utilisation de </a:t>
            </a:r>
            <a:r>
              <a:rPr lang="fr-FR" strike="sngStrike" dirty="0">
                <a:latin typeface="Montserrat" pitchFamily="2" charset="77"/>
              </a:rPr>
              <a:t>SIFT</a:t>
            </a:r>
            <a:r>
              <a:rPr lang="fr-FR" dirty="0">
                <a:latin typeface="Montserrat" pitchFamily="2" charset="77"/>
              </a:rPr>
              <a:t> pour détecter des points d'intérêt dans les images.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Montserrat" pitchFamily="2" charset="77"/>
              </a:rPr>
              <a:t>Application des </a:t>
            </a:r>
            <a:r>
              <a:rPr lang="fr-FR" dirty="0" err="1">
                <a:latin typeface="Montserrat" pitchFamily="2" charset="77"/>
              </a:rPr>
              <a:t>features</a:t>
            </a:r>
            <a:r>
              <a:rPr lang="fr-FR" dirty="0">
                <a:latin typeface="Montserrat" pitchFamily="2" charset="77"/>
              </a:rPr>
              <a:t> sur les images </a:t>
            </a:r>
            <a:r>
              <a:rPr lang="fr-FR" dirty="0" err="1">
                <a:latin typeface="Montserrat" pitchFamily="2" charset="77"/>
              </a:rPr>
              <a:t>pré-traitées</a:t>
            </a:r>
            <a:r>
              <a:rPr lang="fr-FR" dirty="0">
                <a:latin typeface="Montserrat" pitchFamily="2" charset="77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740490D-57C7-6564-A384-1C9EB81B5909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1785917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FD2E0-02E1-271F-6001-B8A8E464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983FF6D-E82F-7AB1-907D-241BC1540162}"/>
              </a:ext>
            </a:extLst>
          </p:cNvPr>
          <p:cNvSpPr txBox="1"/>
          <p:nvPr/>
        </p:nvSpPr>
        <p:spPr>
          <a:xfrm>
            <a:off x="627018" y="313508"/>
            <a:ext cx="583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REDUCTION DE DIMENTIONS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E3CA0F-0665-6740-5113-03AB191F78ED}"/>
              </a:ext>
            </a:extLst>
          </p:cNvPr>
          <p:cNvSpPr txBox="1"/>
          <p:nvPr/>
        </p:nvSpPr>
        <p:spPr>
          <a:xfrm>
            <a:off x="1291295" y="1036219"/>
            <a:ext cx="9792004" cy="17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rgbClr val="7450EC"/>
                </a:solidFill>
                <a:latin typeface="Montserrat" pitchFamily="2" charset="77"/>
              </a:rPr>
              <a:t>PCA</a:t>
            </a:r>
            <a:r>
              <a:rPr lang="fr-FR" dirty="0">
                <a:latin typeface="Montserrat" pitchFamily="2" charset="77"/>
              </a:rPr>
              <a:t> et </a:t>
            </a:r>
            <a:r>
              <a:rPr lang="fr-FR" dirty="0" err="1">
                <a:solidFill>
                  <a:srgbClr val="7450EC"/>
                </a:solidFill>
                <a:latin typeface="Montserrat" pitchFamily="2" charset="77"/>
              </a:rPr>
              <a:t>t</a:t>
            </a:r>
            <a:r>
              <a:rPr lang="fr-FR" dirty="0">
                <a:solidFill>
                  <a:srgbClr val="7450EC"/>
                </a:solidFill>
                <a:latin typeface="Montserrat" pitchFamily="2" charset="77"/>
              </a:rPr>
              <a:t>-SNE</a:t>
            </a:r>
            <a:r>
              <a:rPr lang="fr-FR" dirty="0">
                <a:latin typeface="Montserrat" pitchFamily="2" charset="77"/>
              </a:rPr>
              <a:t> pour réduire la dimensionnalité des données textuelles et visuelles.</a:t>
            </a:r>
          </a:p>
          <a:p>
            <a:pPr>
              <a:lnSpc>
                <a:spcPct val="150000"/>
              </a:lnSpc>
            </a:pPr>
            <a:endParaRPr lang="fr-FR" dirty="0"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r>
              <a:rPr lang="fr-FR" dirty="0">
                <a:latin typeface="Montserrat" pitchFamily="2" charset="77"/>
              </a:rPr>
              <a:t>Graphique en 2D montrant la répartition des produits en fonction de leur catégorie réelle (</a:t>
            </a:r>
            <a:r>
              <a:rPr lang="fr-FR" dirty="0" err="1">
                <a:latin typeface="Montserrat" pitchFamily="2" charset="77"/>
              </a:rPr>
              <a:t>scatter</a:t>
            </a:r>
            <a:r>
              <a:rPr lang="fr-FR" dirty="0">
                <a:latin typeface="Montserrat" pitchFamily="2" charset="77"/>
              </a:rPr>
              <a:t> plot coloré par catégorie).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B97188-920F-8FA7-EB70-32A96ECE9F79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525B77-C8A4-6F92-C93C-01367BD10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581399"/>
            <a:ext cx="5231267" cy="27166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A3A84C-02D2-B6CC-B6E7-CD35BDC1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97" y="3581399"/>
            <a:ext cx="5231267" cy="273063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B5ECB2-8DB8-FA7F-F1A3-B1295727DF12}"/>
              </a:ext>
            </a:extLst>
          </p:cNvPr>
          <p:cNvSpPr txBox="1"/>
          <p:nvPr/>
        </p:nvSpPr>
        <p:spPr>
          <a:xfrm>
            <a:off x="2438400" y="3276601"/>
            <a:ext cx="1842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7450EC"/>
                </a:solidFill>
              </a:rPr>
              <a:t>Texte : TSNE Bag Of Word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C4E4E0-B167-C34B-5463-EA4B043BE8AD}"/>
              </a:ext>
            </a:extLst>
          </p:cNvPr>
          <p:cNvSpPr txBox="1"/>
          <p:nvPr/>
        </p:nvSpPr>
        <p:spPr>
          <a:xfrm>
            <a:off x="7404100" y="3276600"/>
            <a:ext cx="3232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7450EC"/>
                </a:solidFill>
              </a:rPr>
              <a:t>Images : TSNE Descripteur ORB avec K-</a:t>
            </a:r>
            <a:r>
              <a:rPr lang="fr-FR" sz="1200" dirty="0" err="1">
                <a:solidFill>
                  <a:srgbClr val="7450EC"/>
                </a:solidFill>
              </a:rPr>
              <a:t>Means</a:t>
            </a:r>
            <a:endParaRPr lang="fr-FR" sz="1200" dirty="0">
              <a:solidFill>
                <a:srgbClr val="7450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67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A34A-BA70-1465-79A7-CFDEEB8A9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EF49A70-4FE0-FA6B-BB8D-4F4C93A4AC1C}"/>
              </a:ext>
            </a:extLst>
          </p:cNvPr>
          <p:cNvSpPr txBox="1"/>
          <p:nvPr/>
        </p:nvSpPr>
        <p:spPr>
          <a:xfrm>
            <a:off x="627018" y="313508"/>
            <a:ext cx="583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ANALYSE DE LA FAISABILITÉ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4EF52B-AAE4-9617-E9A7-C9AB3C1C7767}"/>
              </a:ext>
            </a:extLst>
          </p:cNvPr>
          <p:cNvSpPr txBox="1"/>
          <p:nvPr/>
        </p:nvSpPr>
        <p:spPr>
          <a:xfrm>
            <a:off x="627017" y="775173"/>
            <a:ext cx="60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Visualisation des regroupements par catégories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F4D8E04-7BE8-3167-0922-22C60AE2AB8C}"/>
              </a:ext>
            </a:extLst>
          </p:cNvPr>
          <p:cNvSpPr txBox="1"/>
          <p:nvPr/>
        </p:nvSpPr>
        <p:spPr>
          <a:xfrm>
            <a:off x="2876086" y="142150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u="none" strike="noStrike" dirty="0">
                <a:solidFill>
                  <a:srgbClr val="7450EC"/>
                </a:solidFill>
                <a:effectLst/>
                <a:latin typeface="Montserrat" pitchFamily="2" charset="77"/>
              </a:rPr>
              <a:t>Analyse Visuelle des Clusters (Images)</a:t>
            </a:r>
            <a:endParaRPr lang="fr-FR" dirty="0">
              <a:solidFill>
                <a:srgbClr val="7450EC"/>
              </a:solidFill>
              <a:latin typeface="Montserrat" pitchFamily="2" charset="77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526509-F17F-BE1D-DCB0-805DAD533E40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A4833E-DACB-E563-D1E2-EB1746F60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6" y="2067835"/>
            <a:ext cx="5448300" cy="28128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B9F11F-26EA-AE03-9002-ED5F80B60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548" y="2018670"/>
            <a:ext cx="5601688" cy="2911196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549FF5D4-D903-2003-2518-0B2053DAAA0B}"/>
              </a:ext>
            </a:extLst>
          </p:cNvPr>
          <p:cNvSpPr/>
          <p:nvPr/>
        </p:nvSpPr>
        <p:spPr>
          <a:xfrm>
            <a:off x="627017" y="2819400"/>
            <a:ext cx="1658983" cy="7747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5680F7E-8FE6-FBB3-78E7-490C714ADEBD}"/>
              </a:ext>
            </a:extLst>
          </p:cNvPr>
          <p:cNvSpPr/>
          <p:nvPr/>
        </p:nvSpPr>
        <p:spPr>
          <a:xfrm>
            <a:off x="6964317" y="2819400"/>
            <a:ext cx="1658983" cy="7747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EB1B7E2-E3B8-15BA-32D0-D0319124A1B5}"/>
              </a:ext>
            </a:extLst>
          </p:cNvPr>
          <p:cNvSpPr/>
          <p:nvPr/>
        </p:nvSpPr>
        <p:spPr>
          <a:xfrm>
            <a:off x="4013200" y="3797300"/>
            <a:ext cx="1409700" cy="7112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E2EE006-F3B6-B5DE-A51C-972CB9C04DE0}"/>
              </a:ext>
            </a:extLst>
          </p:cNvPr>
          <p:cNvSpPr/>
          <p:nvPr/>
        </p:nvSpPr>
        <p:spPr>
          <a:xfrm>
            <a:off x="10325100" y="3797300"/>
            <a:ext cx="1409700" cy="7112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DD6A0F7-80CA-20CB-29B2-2B52B5061BED}"/>
              </a:ext>
            </a:extLst>
          </p:cNvPr>
          <p:cNvSpPr/>
          <p:nvPr/>
        </p:nvSpPr>
        <p:spPr>
          <a:xfrm>
            <a:off x="2019300" y="3913865"/>
            <a:ext cx="952994" cy="863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5953446-915E-E847-89F6-67631F666CB5}"/>
              </a:ext>
            </a:extLst>
          </p:cNvPr>
          <p:cNvSpPr/>
          <p:nvPr/>
        </p:nvSpPr>
        <p:spPr>
          <a:xfrm>
            <a:off x="8313734" y="3779383"/>
            <a:ext cx="952994" cy="863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182EA38-B426-AF9D-D652-9CDF1B015E5A}"/>
              </a:ext>
            </a:extLst>
          </p:cNvPr>
          <p:cNvSpPr txBox="1"/>
          <p:nvPr/>
        </p:nvSpPr>
        <p:spPr>
          <a:xfrm>
            <a:off x="1430473" y="5386882"/>
            <a:ext cx="9836150" cy="87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Montserrat" pitchFamily="2" charset="77"/>
              </a:rPr>
              <a:t>Certains regroupements semblent pertinent par rapport aux vraies catégories. On observe cependant de difficultés de classification dans le centre du graphique.</a:t>
            </a:r>
          </a:p>
        </p:txBody>
      </p:sp>
    </p:spTree>
    <p:extLst>
      <p:ext uri="{BB962C8B-B14F-4D97-AF65-F5344CB8AC3E}">
        <p14:creationId xmlns:p14="http://schemas.microsoft.com/office/powerpoint/2010/main" val="734813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EC535-519B-B46B-D2F9-EDCDB33DA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3E41F3D-9299-76DA-706C-A718EB5B27A9}"/>
              </a:ext>
            </a:extLst>
          </p:cNvPr>
          <p:cNvSpPr txBox="1"/>
          <p:nvPr/>
        </p:nvSpPr>
        <p:spPr>
          <a:xfrm>
            <a:off x="627018" y="313508"/>
            <a:ext cx="583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ANALYSE DE LA FAISABILITÉ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A67B5F-73C1-3DF4-5624-A2C125CFB5D8}"/>
              </a:ext>
            </a:extLst>
          </p:cNvPr>
          <p:cNvSpPr txBox="1"/>
          <p:nvPr/>
        </p:nvSpPr>
        <p:spPr>
          <a:xfrm>
            <a:off x="627017" y="775173"/>
            <a:ext cx="60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Mesures de </a:t>
            </a:r>
            <a:r>
              <a:rPr lang="fr-FR" b="1" dirty="0" err="1">
                <a:solidFill>
                  <a:srgbClr val="7450EC"/>
                </a:solidFill>
                <a:latin typeface="Montserrat" pitchFamily="2" charset="77"/>
              </a:rPr>
              <a:t>similatiré</a:t>
            </a:r>
            <a:endParaRPr lang="fr-FR" b="1" dirty="0">
              <a:solidFill>
                <a:srgbClr val="7450EC"/>
              </a:solidFill>
              <a:latin typeface="Montserrat" pitchFamily="2" charset="77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6A35B16-6EDC-F4E3-0B5A-4ED246FBBF9E}"/>
              </a:ext>
            </a:extLst>
          </p:cNvPr>
          <p:cNvSpPr txBox="1"/>
          <p:nvPr/>
        </p:nvSpPr>
        <p:spPr>
          <a:xfrm>
            <a:off x="4537864" y="1421504"/>
            <a:ext cx="3847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7450EC"/>
                </a:solidFill>
                <a:latin typeface="Montserrat" pitchFamily="2" charset="77"/>
              </a:rPr>
              <a:t>Calcul de la Similarité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00D256-46AE-DB31-B69E-295C78E23283}"/>
              </a:ext>
            </a:extLst>
          </p:cNvPr>
          <p:cNvSpPr txBox="1"/>
          <p:nvPr/>
        </p:nvSpPr>
        <p:spPr>
          <a:xfrm>
            <a:off x="1449109" y="1975534"/>
            <a:ext cx="8698191" cy="17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latin typeface="Montserrat" pitchFamily="2" charset="77"/>
              </a:rPr>
              <a:t>Calcul de l'</a:t>
            </a:r>
            <a:r>
              <a:rPr lang="fr-FR" dirty="0" err="1">
                <a:latin typeface="Montserrat" pitchFamily="2" charset="77"/>
              </a:rPr>
              <a:t>Adjusted</a:t>
            </a:r>
            <a:r>
              <a:rPr lang="fr-FR" dirty="0">
                <a:latin typeface="Montserrat" pitchFamily="2" charset="77"/>
              </a:rPr>
              <a:t> Rand Index (ARI) pour mesurer la concordance entre les catégories réelles et les clusters.</a:t>
            </a:r>
          </a:p>
          <a:p>
            <a:pPr algn="just">
              <a:lnSpc>
                <a:spcPct val="150000"/>
              </a:lnSpc>
            </a:pPr>
            <a:endParaRPr lang="fr-FR" dirty="0">
              <a:latin typeface="Montserrat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fr-FR" dirty="0">
                <a:latin typeface="Montserrat" pitchFamily="2" charset="77"/>
              </a:rPr>
              <a:t>Résultats : niveau de correspondance des catégories.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4DC075-DA29-BA4E-7B74-6887408CBD05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366051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259C5-4343-8E27-77F5-89879359B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7E948AA-2F21-4B85-1A3C-3189B39ABB82}"/>
              </a:ext>
            </a:extLst>
          </p:cNvPr>
          <p:cNvSpPr txBox="1"/>
          <p:nvPr/>
        </p:nvSpPr>
        <p:spPr>
          <a:xfrm>
            <a:off x="627018" y="313508"/>
            <a:ext cx="583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ANALYSE DE LA FAISABILITÉ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6E0357F-3111-F986-F942-4BA0C15F44DA}"/>
              </a:ext>
            </a:extLst>
          </p:cNvPr>
          <p:cNvSpPr txBox="1"/>
          <p:nvPr/>
        </p:nvSpPr>
        <p:spPr>
          <a:xfrm>
            <a:off x="627017" y="775173"/>
            <a:ext cx="60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Conclusion sur la faisabilité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03DE62-7CA7-8362-3931-5756A842CB87}"/>
              </a:ext>
            </a:extLst>
          </p:cNvPr>
          <p:cNvSpPr txBox="1"/>
          <p:nvPr/>
        </p:nvSpPr>
        <p:spPr>
          <a:xfrm>
            <a:off x="1817649" y="3300761"/>
            <a:ext cx="2357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Résultats et Conclusion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799948-9975-CC13-E44F-76BAF331CE78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144514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3415-72BE-84E1-EE7E-B43739C8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3F89B3B-23EE-3F39-9109-49E7FA7A3411}"/>
              </a:ext>
            </a:extLst>
          </p:cNvPr>
          <p:cNvSpPr txBox="1"/>
          <p:nvPr/>
        </p:nvSpPr>
        <p:spPr>
          <a:xfrm>
            <a:off x="627017" y="313508"/>
            <a:ext cx="706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CLASSIFICATION SUPERVISÉE D’IMAGES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5C3B7D-C94C-E34F-122C-509AA2F25B8D}"/>
              </a:ext>
            </a:extLst>
          </p:cNvPr>
          <p:cNvSpPr txBox="1"/>
          <p:nvPr/>
        </p:nvSpPr>
        <p:spPr>
          <a:xfrm>
            <a:off x="627017" y="775173"/>
            <a:ext cx="60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Mise en œuvre du CNN Transfer Learning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626527-8F8A-E6AD-9D10-0FBB623151A6}"/>
              </a:ext>
            </a:extLst>
          </p:cNvPr>
          <p:cNvSpPr txBox="1"/>
          <p:nvPr/>
        </p:nvSpPr>
        <p:spPr>
          <a:xfrm>
            <a:off x="1293542" y="2877014"/>
            <a:ext cx="7930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Utilisation de VGG16 pour la classification des images.</a:t>
            </a:r>
          </a:p>
          <a:p>
            <a:r>
              <a:rPr lang="fr-FR" dirty="0"/>
              <a:t>Explication du modèle et de la data augmentation pour améliorer les résultats.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A74C99B-B502-00EA-2955-906E5343D7CF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107150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894F6-73CE-CF9C-F599-9A975FD21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C30C2DE-BF10-ED02-A25B-9ED2721ED7D9}"/>
              </a:ext>
            </a:extLst>
          </p:cNvPr>
          <p:cNvSpPr txBox="1"/>
          <p:nvPr/>
        </p:nvSpPr>
        <p:spPr>
          <a:xfrm>
            <a:off x="627017" y="313508"/>
            <a:ext cx="706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CLASSIFICATION SUPERVISÉE D’IMAGES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FB8DE0-593F-FE39-D0C6-E3A3564471CB}"/>
              </a:ext>
            </a:extLst>
          </p:cNvPr>
          <p:cNvSpPr txBox="1"/>
          <p:nvPr/>
        </p:nvSpPr>
        <p:spPr>
          <a:xfrm>
            <a:off x="627017" y="775173"/>
            <a:ext cx="60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Résultats de la classification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A0E049-FB84-63CD-DCFD-F59478F7F0B4}"/>
              </a:ext>
            </a:extLst>
          </p:cNvPr>
          <p:cNvSpPr txBox="1"/>
          <p:nvPr/>
        </p:nvSpPr>
        <p:spPr>
          <a:xfrm>
            <a:off x="1980031" y="1785052"/>
            <a:ext cx="389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Résultats de la Classification Supervisée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FC61F1-0373-F99A-2B0B-C0F231368084}"/>
              </a:ext>
            </a:extLst>
          </p:cNvPr>
          <p:cNvSpPr txBox="1"/>
          <p:nvPr/>
        </p:nvSpPr>
        <p:spPr>
          <a:xfrm>
            <a:off x="895500" y="2471765"/>
            <a:ext cx="6794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Résultats de performance du modèle (</a:t>
            </a:r>
            <a:r>
              <a:rPr lang="fr-FR" dirty="0" err="1"/>
              <a:t>accuracy</a:t>
            </a:r>
            <a:r>
              <a:rPr lang="fr-FR" dirty="0"/>
              <a:t>, précision, rappel).</a:t>
            </a:r>
          </a:p>
          <a:p>
            <a:r>
              <a:rPr lang="fr-FR" dirty="0"/>
              <a:t>Matrice de confusion pour visualiser les erreurs de classification.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596AAF-9B12-2C43-2C99-B26ECBD17044}"/>
              </a:ext>
            </a:extLst>
          </p:cNvPr>
          <p:cNvSpPr txBox="1"/>
          <p:nvPr/>
        </p:nvSpPr>
        <p:spPr>
          <a:xfrm>
            <a:off x="1980031" y="3555239"/>
            <a:ext cx="285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Comparaison des Approches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723A7C-085F-8BA7-AF3B-EE08DD8CCC54}"/>
              </a:ext>
            </a:extLst>
          </p:cNvPr>
          <p:cNvSpPr txBox="1"/>
          <p:nvPr/>
        </p:nvSpPr>
        <p:spPr>
          <a:xfrm>
            <a:off x="895500" y="4491522"/>
            <a:ext cx="8752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Comparaison des résultats du CNN avec ceux des méthodes plus simples (SIFT).</a:t>
            </a:r>
          </a:p>
          <a:p>
            <a:r>
              <a:rPr lang="fr-FR" dirty="0"/>
              <a:t>Les réseaux de neurones pré-entraînés apportent une nette amélioration des résultats.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6A760C-A1C2-7E0E-7B34-A301C9E3818F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3958156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A2E25-0ED8-0C43-6EBF-893477C66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4E71584-05CD-DD88-5999-263DCD36A421}"/>
              </a:ext>
            </a:extLst>
          </p:cNvPr>
          <p:cNvSpPr txBox="1"/>
          <p:nvPr/>
        </p:nvSpPr>
        <p:spPr>
          <a:xfrm>
            <a:off x="627017" y="313508"/>
            <a:ext cx="706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API DE COLLECTE DE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D2026F-0898-546C-10EE-13197128E56C}"/>
              </a:ext>
            </a:extLst>
          </p:cNvPr>
          <p:cNvSpPr txBox="1"/>
          <p:nvPr/>
        </p:nvSpPr>
        <p:spPr>
          <a:xfrm>
            <a:off x="627017" y="775173"/>
            <a:ext cx="60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Mise en place et test de l’API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4E12861-B08D-D76C-5F5B-FE9EF2A21369}"/>
              </a:ext>
            </a:extLst>
          </p:cNvPr>
          <p:cNvSpPr txBox="1"/>
          <p:nvPr/>
        </p:nvSpPr>
        <p:spPr>
          <a:xfrm>
            <a:off x="2255380" y="1784195"/>
            <a:ext cx="276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Utilisation de l'API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Edamam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2A05B3-8940-3BCD-5B50-C3B8CE4B4721}"/>
              </a:ext>
            </a:extLst>
          </p:cNvPr>
          <p:cNvSpPr txBox="1"/>
          <p:nvPr/>
        </p:nvSpPr>
        <p:spPr>
          <a:xfrm>
            <a:off x="1070517" y="2910468"/>
            <a:ext cx="800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Présentation de l'API utilisée pour collecter des produits à base de champagne.</a:t>
            </a:r>
          </a:p>
          <a:p>
            <a:r>
              <a:rPr lang="fr-FR" dirty="0"/>
              <a:t>Script Python pour effectuer la requête et obtenir les 10 premiers produits.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AB7E840-7023-C632-7E03-32BF56985637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2734933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25AE9-A79A-74A5-5CAE-89AAE7E92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8151377-84CA-5844-B22D-892BC10D84A7}"/>
              </a:ext>
            </a:extLst>
          </p:cNvPr>
          <p:cNvSpPr txBox="1"/>
          <p:nvPr/>
        </p:nvSpPr>
        <p:spPr>
          <a:xfrm>
            <a:off x="627017" y="313508"/>
            <a:ext cx="706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API DE COLLECTE DE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41E482-D8C1-6D67-42A9-9685188629B6}"/>
              </a:ext>
            </a:extLst>
          </p:cNvPr>
          <p:cNvSpPr txBox="1"/>
          <p:nvPr/>
        </p:nvSpPr>
        <p:spPr>
          <a:xfrm>
            <a:off x="627017" y="775173"/>
            <a:ext cx="60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Résultats de la collecte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BDF5F0-4FCB-78B6-2129-5CDAAD9BF17B}"/>
              </a:ext>
            </a:extLst>
          </p:cNvPr>
          <p:cNvSpPr txBox="1"/>
          <p:nvPr/>
        </p:nvSpPr>
        <p:spPr>
          <a:xfrm>
            <a:off x="1962615" y="3144644"/>
            <a:ext cx="21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Données Récupérées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426FF73-9F9B-FF51-1CFA-2478804BA860}"/>
              </a:ext>
            </a:extLst>
          </p:cNvPr>
          <p:cNvSpPr txBox="1"/>
          <p:nvPr/>
        </p:nvSpPr>
        <p:spPr>
          <a:xfrm>
            <a:off x="1193180" y="4304371"/>
            <a:ext cx="9061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Présentation des données collectées sous forme de tableau (</a:t>
            </a:r>
            <a:r>
              <a:rPr lang="fr-FR" dirty="0" err="1"/>
              <a:t>foodId</a:t>
            </a:r>
            <a:r>
              <a:rPr lang="fr-FR" dirty="0"/>
              <a:t>, label, </a:t>
            </a:r>
            <a:r>
              <a:rPr lang="fr-FR" dirty="0" err="1"/>
              <a:t>category</a:t>
            </a:r>
            <a:r>
              <a:rPr lang="fr-FR" dirty="0"/>
              <a:t>, etc.).</a:t>
            </a:r>
          </a:p>
          <a:p>
            <a:r>
              <a:rPr lang="fr-FR" dirty="0"/>
              <a:t>Export des résultats au format CSV pour une utilisation ultérieure.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860849-5B65-192A-2F27-B79FE1609075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410236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04842-6D46-E5B9-1E7C-52ED22BC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9552F4C-A137-E0E9-47D6-0EECF7900FAF}"/>
              </a:ext>
            </a:extLst>
          </p:cNvPr>
          <p:cNvSpPr txBox="1"/>
          <p:nvPr/>
        </p:nvSpPr>
        <p:spPr>
          <a:xfrm>
            <a:off x="627017" y="313508"/>
            <a:ext cx="706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CONCLUSION ET PERSPECTIVES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36B6E8-A9E4-C56F-DDC9-D3879E9402C8}"/>
              </a:ext>
            </a:extLst>
          </p:cNvPr>
          <p:cNvSpPr txBox="1"/>
          <p:nvPr/>
        </p:nvSpPr>
        <p:spPr>
          <a:xfrm>
            <a:off x="627017" y="775173"/>
            <a:ext cx="60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Synthèse des résultats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2BAA23-3562-69B5-533D-032B4A105DEF}"/>
              </a:ext>
            </a:extLst>
          </p:cNvPr>
          <p:cNvSpPr txBox="1"/>
          <p:nvPr/>
        </p:nvSpPr>
        <p:spPr>
          <a:xfrm>
            <a:off x="4427034" y="1906858"/>
            <a:ext cx="211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Conclusion Générale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0628F02-712E-B46A-4131-E34E966A0B43}"/>
              </a:ext>
            </a:extLst>
          </p:cNvPr>
          <p:cNvSpPr txBox="1"/>
          <p:nvPr/>
        </p:nvSpPr>
        <p:spPr>
          <a:xfrm>
            <a:off x="1817649" y="2977211"/>
            <a:ext cx="7618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Résumé des méthodes testées et des résultats obtenus.</a:t>
            </a:r>
          </a:p>
          <a:p>
            <a:r>
              <a:rPr lang="fr-FR" dirty="0"/>
              <a:t>Confirmation de la faisabilité d'une classification automatique des articles.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00270B-5CAD-2E73-2A59-38DE92557F45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303354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0D9637B1-8036-C85F-0AD8-C2203F42A4E2}"/>
              </a:ext>
            </a:extLst>
          </p:cNvPr>
          <p:cNvSpPr txBox="1"/>
          <p:nvPr/>
        </p:nvSpPr>
        <p:spPr>
          <a:xfrm>
            <a:off x="627018" y="313508"/>
            <a:ext cx="341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663357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2B3B-0B71-B1BD-23DA-630E441C1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5EA2F38-3734-B210-9783-89F1496AEB94}"/>
              </a:ext>
            </a:extLst>
          </p:cNvPr>
          <p:cNvSpPr txBox="1"/>
          <p:nvPr/>
        </p:nvSpPr>
        <p:spPr>
          <a:xfrm>
            <a:off x="627017" y="313508"/>
            <a:ext cx="706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Recommandation et prochaines étapes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215FA8A-780A-3B19-C8E0-BE056F5422BB}"/>
              </a:ext>
            </a:extLst>
          </p:cNvPr>
          <p:cNvSpPr txBox="1"/>
          <p:nvPr/>
        </p:nvSpPr>
        <p:spPr>
          <a:xfrm>
            <a:off x="627017" y="775173"/>
            <a:ext cx="60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Synthèse des résultats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0ADCDB-0D7D-8E28-01F7-B8E4D8010F18}"/>
              </a:ext>
            </a:extLst>
          </p:cNvPr>
          <p:cNvSpPr txBox="1"/>
          <p:nvPr/>
        </p:nvSpPr>
        <p:spPr>
          <a:xfrm>
            <a:off x="1246891" y="2325469"/>
            <a:ext cx="10383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Suggestions pour améliorer les modèles de classification.</a:t>
            </a:r>
          </a:p>
          <a:p>
            <a:r>
              <a:rPr lang="fr-FR" dirty="0"/>
              <a:t>Extension possible à d'autres catégories de produits et amélioration des résultats en intégrant de nouvelles données.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A32B15-1946-F1A4-27B6-2D306C82C925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2669913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C764960-63AC-BEBE-C9A9-DE4F2E1993CB}"/>
              </a:ext>
            </a:extLst>
          </p:cNvPr>
          <p:cNvSpPr txBox="1"/>
          <p:nvPr/>
        </p:nvSpPr>
        <p:spPr>
          <a:xfrm>
            <a:off x="627018" y="313508"/>
            <a:ext cx="341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75B706C-5F34-2031-7E8D-D46444357F3A}"/>
              </a:ext>
            </a:extLst>
          </p:cNvPr>
          <p:cNvSpPr txBox="1"/>
          <p:nvPr/>
        </p:nvSpPr>
        <p:spPr>
          <a:xfrm>
            <a:off x="627018" y="775173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Contexte du projet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35C8AFE-2316-4F9C-A98B-46976DC3DF58}"/>
              </a:ext>
            </a:extLst>
          </p:cNvPr>
          <p:cNvSpPr txBox="1"/>
          <p:nvPr/>
        </p:nvSpPr>
        <p:spPr>
          <a:xfrm>
            <a:off x="2243326" y="2932927"/>
            <a:ext cx="8829833" cy="3374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Place de Marché souhaite automatiser l'attribution des catégories pour ses produits.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b="0" i="0" u="none" strike="noStrike" dirty="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b="0" i="0" u="none" strike="noStrike" dirty="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Actuellement, l'attribution manuelle des catégories est peu fiable.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b="0" i="0" u="none" strike="noStrike" dirty="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b="0" i="0" u="none" strike="noStrike" dirty="0">
              <a:solidFill>
                <a:srgbClr val="000000"/>
              </a:solidFill>
              <a:effectLst/>
              <a:latin typeface="Montserrat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Objectif : Améliorer l'expérience utilisateur avec une attribution automatique via des modèles de Machine Learning sur les descriptions textuelles et les images.</a:t>
            </a:r>
          </a:p>
          <a:p>
            <a:pPr algn="just">
              <a:lnSpc>
                <a:spcPct val="150000"/>
              </a:lnSpc>
            </a:pPr>
            <a:endParaRPr lang="fr-FR" sz="1600" dirty="0">
              <a:latin typeface="Montserrat" pitchFamily="2" charset="77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199C39-B6A9-5D79-AC6A-3895CD290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" t="4670" r="5575" b="4428"/>
          <a:stretch/>
        </p:blipFill>
        <p:spPr>
          <a:xfrm>
            <a:off x="5227212" y="144581"/>
            <a:ext cx="2008690" cy="1999847"/>
          </a:xfrm>
          <a:prstGeom prst="ellipse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9E5D3297-AC0D-90E3-A490-EAD9FABBD8D9}"/>
              </a:ext>
            </a:extLst>
          </p:cNvPr>
          <p:cNvGrpSpPr/>
          <p:nvPr/>
        </p:nvGrpSpPr>
        <p:grpSpPr>
          <a:xfrm>
            <a:off x="1502141" y="2810251"/>
            <a:ext cx="518092" cy="2860578"/>
            <a:chOff x="1502141" y="2810251"/>
            <a:chExt cx="518092" cy="2860578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205D4C7-DC0E-9856-9F5B-B4E1C6D6FED8}"/>
                </a:ext>
              </a:extLst>
            </p:cNvPr>
            <p:cNvSpPr txBox="1"/>
            <p:nvPr/>
          </p:nvSpPr>
          <p:spPr>
            <a:xfrm>
              <a:off x="1558246" y="2810251"/>
              <a:ext cx="4058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b="1" dirty="0">
                  <a:solidFill>
                    <a:srgbClr val="7450EC"/>
                  </a:solidFill>
                  <a:latin typeface="Montserrat" pitchFamily="2" charset="77"/>
                </a:rPr>
                <a:t>1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D49DE9C-6D2D-FAB6-20D4-FD7D26A6B6E6}"/>
                </a:ext>
              </a:extLst>
            </p:cNvPr>
            <p:cNvSpPr txBox="1"/>
            <p:nvPr/>
          </p:nvSpPr>
          <p:spPr>
            <a:xfrm>
              <a:off x="1502142" y="3850839"/>
              <a:ext cx="51809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b="1" dirty="0">
                  <a:solidFill>
                    <a:srgbClr val="7450EC"/>
                  </a:solidFill>
                  <a:latin typeface="Montserrat" pitchFamily="2" charset="77"/>
                </a:rPr>
                <a:t>2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61ECB17-236D-46C6-31FF-F77B754B1596}"/>
                </a:ext>
              </a:extLst>
            </p:cNvPr>
            <p:cNvSpPr txBox="1"/>
            <p:nvPr/>
          </p:nvSpPr>
          <p:spPr>
            <a:xfrm>
              <a:off x="1502141" y="4901388"/>
              <a:ext cx="51809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b="1" dirty="0">
                  <a:solidFill>
                    <a:srgbClr val="7450EC"/>
                  </a:solidFill>
                  <a:latin typeface="Montserrat" pitchFamily="2" charset="77"/>
                </a:rPr>
                <a:t>3</a:t>
              </a: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D778A91D-1CD9-246C-97E2-81DFBADF1FD2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201975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4636B-AC6C-43BD-BE6E-95C90D7D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7BA50EA-F8DD-8DEB-07AE-03DC50BED64C}"/>
              </a:ext>
            </a:extLst>
          </p:cNvPr>
          <p:cNvSpPr txBox="1"/>
          <p:nvPr/>
        </p:nvSpPr>
        <p:spPr>
          <a:xfrm>
            <a:off x="627018" y="313508"/>
            <a:ext cx="341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B6B0A0-21C3-2F6B-6198-38E3727A960B}"/>
              </a:ext>
            </a:extLst>
          </p:cNvPr>
          <p:cNvSpPr txBox="1"/>
          <p:nvPr/>
        </p:nvSpPr>
        <p:spPr>
          <a:xfrm>
            <a:off x="627018" y="775173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Objectif du 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3941BC-80A4-ABCE-23C9-DB769925B840}"/>
              </a:ext>
            </a:extLst>
          </p:cNvPr>
          <p:cNvSpPr txBox="1"/>
          <p:nvPr/>
        </p:nvSpPr>
        <p:spPr>
          <a:xfrm>
            <a:off x="3393977" y="1527236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OBJECTIFS ET PROBLÉMATIQUE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EA52E77-E38C-FB65-4BB2-CA7A7DC5C47E}"/>
              </a:ext>
            </a:extLst>
          </p:cNvPr>
          <p:cNvSpPr txBox="1"/>
          <p:nvPr/>
        </p:nvSpPr>
        <p:spPr>
          <a:xfrm>
            <a:off x="1294122" y="2592660"/>
            <a:ext cx="9603752" cy="3353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Automatiser</a:t>
            </a:r>
            <a:r>
              <a:rPr lang="fr-FR" sz="2400" dirty="0">
                <a:latin typeface="Montserrat" pitchFamily="2" charset="77"/>
              </a:rPr>
              <a:t> la classification des articles en catégories basées sur les descriptions </a:t>
            </a:r>
            <a:r>
              <a:rPr lang="fr-FR" sz="2400" dirty="0">
                <a:solidFill>
                  <a:srgbClr val="7450EC"/>
                </a:solidFill>
                <a:latin typeface="Montserrat" pitchFamily="2" charset="77"/>
              </a:rPr>
              <a:t>textuelles</a:t>
            </a:r>
            <a:r>
              <a:rPr lang="fr-FR" sz="2400" dirty="0">
                <a:latin typeface="Montserrat" pitchFamily="2" charset="77"/>
              </a:rPr>
              <a:t> et </a:t>
            </a:r>
            <a:r>
              <a:rPr lang="fr-FR" sz="2400" dirty="0">
                <a:solidFill>
                  <a:srgbClr val="7450EC"/>
                </a:solidFill>
                <a:latin typeface="Montserrat" pitchFamily="2" charset="77"/>
              </a:rPr>
              <a:t>images</a:t>
            </a:r>
            <a:r>
              <a:rPr lang="fr-FR" sz="2400" dirty="0">
                <a:latin typeface="Montserrat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Optimiser</a:t>
            </a:r>
            <a:r>
              <a:rPr lang="fr-FR" sz="2400" dirty="0">
                <a:latin typeface="Montserrat" pitchFamily="2" charset="77"/>
              </a:rPr>
              <a:t> la mise en ligne de produits pour les vendeurs et la recherche pour les acheteurs.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Évaluer la faisabilité </a:t>
            </a:r>
            <a:r>
              <a:rPr lang="fr-FR" sz="2400" dirty="0">
                <a:latin typeface="Montserrat" pitchFamily="2" charset="77"/>
              </a:rPr>
              <a:t>d'une telle automatisation via différentes approches de traitement d'images et de texte.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F887CE-49B0-0DB2-CE16-733F5AAF16CE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369993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7260C-7223-235A-4343-21A67923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2A0AEF1-D8BC-DDF5-DA2F-DD5540EB4B9B}"/>
              </a:ext>
            </a:extLst>
          </p:cNvPr>
          <p:cNvSpPr txBox="1"/>
          <p:nvPr/>
        </p:nvSpPr>
        <p:spPr>
          <a:xfrm>
            <a:off x="627018" y="313508"/>
            <a:ext cx="341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JEU DE DONNEES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FB6ADF-5D84-E4CC-CC51-80E2BB525573}"/>
              </a:ext>
            </a:extLst>
          </p:cNvPr>
          <p:cNvSpPr txBox="1"/>
          <p:nvPr/>
        </p:nvSpPr>
        <p:spPr>
          <a:xfrm>
            <a:off x="627018" y="775173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Présentation des données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ECA53DD-6E6B-E13C-EEAA-C234BE6B0754}"/>
              </a:ext>
            </a:extLst>
          </p:cNvPr>
          <p:cNvSpPr txBox="1"/>
          <p:nvPr/>
        </p:nvSpPr>
        <p:spPr>
          <a:xfrm>
            <a:off x="769435" y="1606170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u="none" strike="noStrike" dirty="0">
                <a:solidFill>
                  <a:srgbClr val="7450EC"/>
                </a:solidFill>
                <a:effectLst/>
                <a:latin typeface="Montserrat" pitchFamily="2" charset="77"/>
              </a:rPr>
              <a:t>Présentation des Données Textuelles</a:t>
            </a:r>
            <a:endParaRPr lang="fr-FR" dirty="0">
              <a:solidFill>
                <a:srgbClr val="7450EC"/>
              </a:solidFill>
              <a:latin typeface="Montserrat" pitchFamily="2" charset="77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DA1A2C-C385-5013-ACD4-C37962283F54}"/>
              </a:ext>
            </a:extLst>
          </p:cNvPr>
          <p:cNvSpPr txBox="1"/>
          <p:nvPr/>
        </p:nvSpPr>
        <p:spPr>
          <a:xfrm>
            <a:off x="6943494" y="1612811"/>
            <a:ext cx="431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u="none" strike="noStrike" dirty="0">
                <a:solidFill>
                  <a:srgbClr val="7450EC"/>
                </a:solidFill>
                <a:effectLst/>
                <a:latin typeface="Montserrat" pitchFamily="2" charset="77"/>
              </a:rPr>
              <a:t>Présentation des Données Visuelles</a:t>
            </a:r>
            <a:endParaRPr lang="fr-FR" dirty="0">
              <a:solidFill>
                <a:srgbClr val="7450EC"/>
              </a:solidFill>
              <a:latin typeface="Montserrat" pitchFamily="2" charset="77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4E58FD-C2B6-1A73-58ED-48CF0A4043FE}"/>
              </a:ext>
            </a:extLst>
          </p:cNvPr>
          <p:cNvSpPr txBox="1"/>
          <p:nvPr/>
        </p:nvSpPr>
        <p:spPr>
          <a:xfrm>
            <a:off x="546411" y="2437167"/>
            <a:ext cx="4650058" cy="2122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latin typeface="Montserrat" pitchFamily="2" charset="77"/>
              </a:rPr>
              <a:t>Le </a:t>
            </a:r>
            <a:r>
              <a:rPr lang="fr-FR" dirty="0" err="1">
                <a:latin typeface="Montserrat" pitchFamily="2" charset="77"/>
              </a:rPr>
              <a:t>DataSet</a:t>
            </a:r>
            <a:r>
              <a:rPr lang="fr-FR" dirty="0">
                <a:latin typeface="Montserrat" pitchFamily="2" charset="77"/>
              </a:rPr>
              <a:t> contient des descriptions de produits en anglais.</a:t>
            </a:r>
          </a:p>
          <a:p>
            <a:pPr algn="just">
              <a:lnSpc>
                <a:spcPct val="150000"/>
              </a:lnSpc>
            </a:pPr>
            <a:endParaRPr lang="fr-FR" dirty="0">
              <a:latin typeface="Montserrat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fr-FR" dirty="0">
                <a:latin typeface="Montserrat" pitchFamily="2" charset="77"/>
              </a:rPr>
              <a:t>Analyse textuelle nécessaire pour extraire les catégories des produits.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698C93-D412-66D3-DE52-623814F8D0AC}"/>
              </a:ext>
            </a:extLst>
          </p:cNvPr>
          <p:cNvSpPr txBox="1"/>
          <p:nvPr/>
        </p:nvSpPr>
        <p:spPr>
          <a:xfrm>
            <a:off x="6517892" y="2437167"/>
            <a:ext cx="5161998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Montserrat" pitchFamily="2" charset="77"/>
              </a:rPr>
              <a:t>Images des produits disponibles, qualité et formats variables.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3EDC27-52F5-293F-55CD-67186D1809C9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5EAE695-5531-CC2E-FEE6-704E0D88A8C1}"/>
              </a:ext>
            </a:extLst>
          </p:cNvPr>
          <p:cNvCxnSpPr/>
          <p:nvPr/>
        </p:nvCxnSpPr>
        <p:spPr>
          <a:xfrm>
            <a:off x="5829300" y="1473200"/>
            <a:ext cx="0" cy="5077023"/>
          </a:xfrm>
          <a:prstGeom prst="line">
            <a:avLst/>
          </a:prstGeom>
          <a:ln w="28575">
            <a:solidFill>
              <a:srgbClr val="7450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dessin humoristique, dessin, art, masque&#10;&#10;Description générée automatiquement">
            <a:extLst>
              <a:ext uri="{FF2B5EF4-FFF2-40B4-BE49-F238E27FC236}">
                <a16:creationId xmlns:a16="http://schemas.microsoft.com/office/drawing/2014/main" id="{F8AE7789-D7D5-2514-CA3B-95D00424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582" y="4244287"/>
            <a:ext cx="2172959" cy="2122954"/>
          </a:xfrm>
          <a:prstGeom prst="rect">
            <a:avLst/>
          </a:prstGeom>
        </p:spPr>
      </p:pic>
      <p:pic>
        <p:nvPicPr>
          <p:cNvPr id="14" name="Image 13" descr="Une image contenant câble, Appareils électroniques, gadget, Câble de transfert de donnés&#10;&#10;Description générée automatiquement">
            <a:extLst>
              <a:ext uri="{FF2B5EF4-FFF2-40B4-BE49-F238E27FC236}">
                <a16:creationId xmlns:a16="http://schemas.microsoft.com/office/drawing/2014/main" id="{E105F03A-5683-C9ED-8DFE-BEDCDA7CF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38" y="3629752"/>
            <a:ext cx="2123147" cy="930368"/>
          </a:xfrm>
          <a:prstGeom prst="rect">
            <a:avLst/>
          </a:prstGeom>
        </p:spPr>
      </p:pic>
      <p:pic>
        <p:nvPicPr>
          <p:cNvPr id="16" name="Image 15" descr="Une image contenant texte, affaires de toilette, Soin de la peau, crème pour la peau&#10;&#10;Description générée automatiquement">
            <a:extLst>
              <a:ext uri="{FF2B5EF4-FFF2-40B4-BE49-F238E27FC236}">
                <a16:creationId xmlns:a16="http://schemas.microsoft.com/office/drawing/2014/main" id="{F8E1DDFF-58EE-1AD3-AA92-0375B1656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789" y="3394050"/>
            <a:ext cx="644101" cy="14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85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DCBEC-0B54-413E-B8DC-242BFABE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101863-75DB-D56D-1A0F-1E2E6D159929}"/>
              </a:ext>
            </a:extLst>
          </p:cNvPr>
          <p:cNvSpPr txBox="1"/>
          <p:nvPr/>
        </p:nvSpPr>
        <p:spPr>
          <a:xfrm>
            <a:off x="627018" y="313508"/>
            <a:ext cx="341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JEU DE DONNEES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D5D5165-F3C0-9F11-3DF4-4CE5403C57D7}"/>
              </a:ext>
            </a:extLst>
          </p:cNvPr>
          <p:cNvSpPr txBox="1"/>
          <p:nvPr/>
        </p:nvSpPr>
        <p:spPr>
          <a:xfrm>
            <a:off x="627018" y="775173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Défis et contraintes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24BBCC1-4A8B-C027-279D-C68063CC74D8}"/>
              </a:ext>
            </a:extLst>
          </p:cNvPr>
          <p:cNvSpPr txBox="1"/>
          <p:nvPr/>
        </p:nvSpPr>
        <p:spPr>
          <a:xfrm>
            <a:off x="769435" y="1606170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450EC"/>
                </a:solidFill>
                <a:latin typeface="Montserrat" pitchFamily="2" charset="77"/>
              </a:rPr>
              <a:t>Présentation des Données Textuelles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13AFAF-3B62-DAC8-DB3E-A371B613938C}"/>
              </a:ext>
            </a:extLst>
          </p:cNvPr>
          <p:cNvSpPr txBox="1"/>
          <p:nvPr/>
        </p:nvSpPr>
        <p:spPr>
          <a:xfrm>
            <a:off x="6943494" y="1612811"/>
            <a:ext cx="431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450EC"/>
                </a:solidFill>
                <a:latin typeface="Montserrat" pitchFamily="2" charset="77"/>
              </a:rPr>
              <a:t>Présentation des Données Visuelles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8B4366C-FABC-B5E5-5F25-88A691103E0A}"/>
              </a:ext>
            </a:extLst>
          </p:cNvPr>
          <p:cNvSpPr txBox="1"/>
          <p:nvPr/>
        </p:nvSpPr>
        <p:spPr>
          <a:xfrm>
            <a:off x="440473" y="2437167"/>
            <a:ext cx="5068229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Défi</a:t>
            </a:r>
            <a:r>
              <a:rPr lang="fr-FR" dirty="0">
                <a:latin typeface="Montserrat" pitchFamily="2" charset="77"/>
              </a:rPr>
              <a:t> : les descriptions sont courtes et parfois bruitées.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264C8E-383B-8BFE-1AB0-B886ADFD5D4B}"/>
              </a:ext>
            </a:extLst>
          </p:cNvPr>
          <p:cNvSpPr txBox="1"/>
          <p:nvPr/>
        </p:nvSpPr>
        <p:spPr>
          <a:xfrm>
            <a:off x="6266797" y="2328247"/>
            <a:ext cx="5664187" cy="129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Défi</a:t>
            </a:r>
            <a:r>
              <a:rPr lang="fr-FR" dirty="0">
                <a:latin typeface="Montserrat" pitchFamily="2" charset="77"/>
              </a:rPr>
              <a:t> : certaines images sont de faible</a:t>
            </a:r>
            <a:r>
              <a:rPr lang="fr-FR" dirty="0"/>
              <a:t> </a:t>
            </a:r>
            <a:r>
              <a:rPr lang="fr-FR" dirty="0">
                <a:latin typeface="Montserrat" pitchFamily="2" charset="77"/>
              </a:rPr>
              <a:t>résolution, ce qui peut compliquer l'extraction de </a:t>
            </a:r>
            <a:r>
              <a:rPr lang="fr-FR" dirty="0" err="1">
                <a:latin typeface="Montserrat" pitchFamily="2" charset="77"/>
              </a:rPr>
              <a:t>features</a:t>
            </a:r>
            <a:r>
              <a:rPr lang="fr-FR" dirty="0">
                <a:latin typeface="Montserrat" pitchFamily="2" charset="77"/>
              </a:rPr>
              <a:t> pertinentes.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445C8E-ABA5-84BF-FA86-817FA6BA6778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BA55BAC-7B1E-7DDC-E84F-BD6129EE6C08}"/>
              </a:ext>
            </a:extLst>
          </p:cNvPr>
          <p:cNvCxnSpPr/>
          <p:nvPr/>
        </p:nvCxnSpPr>
        <p:spPr>
          <a:xfrm>
            <a:off x="5829300" y="1473200"/>
            <a:ext cx="0" cy="5077023"/>
          </a:xfrm>
          <a:prstGeom prst="line">
            <a:avLst/>
          </a:prstGeom>
          <a:ln w="28575">
            <a:solidFill>
              <a:srgbClr val="7450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 14" descr="Une image contenant horloge, regarder, texte, Montre analogique&#10;&#10;Description générée automatiquement">
            <a:extLst>
              <a:ext uri="{FF2B5EF4-FFF2-40B4-BE49-F238E27FC236}">
                <a16:creationId xmlns:a16="http://schemas.microsoft.com/office/drawing/2014/main" id="{18257AFA-48E0-E99C-11A3-CB5416D18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8890" y="3429000"/>
            <a:ext cx="966978" cy="2057400"/>
          </a:xfrm>
          <a:prstGeom prst="rect">
            <a:avLst/>
          </a:prstGeom>
        </p:spPr>
      </p:pic>
      <p:pic>
        <p:nvPicPr>
          <p:cNvPr id="17" name="Image 16" descr="Une image contenant texte, jaune, papier&#10;&#10;Description générée automatiquement">
            <a:extLst>
              <a:ext uri="{FF2B5EF4-FFF2-40B4-BE49-F238E27FC236}">
                <a16:creationId xmlns:a16="http://schemas.microsoft.com/office/drawing/2014/main" id="{2F607FB6-5280-87AE-7029-59F0A2630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34" y="4057128"/>
            <a:ext cx="1793680" cy="2056170"/>
          </a:xfrm>
          <a:prstGeom prst="rect">
            <a:avLst/>
          </a:prstGeom>
        </p:spPr>
      </p:pic>
      <p:pic>
        <p:nvPicPr>
          <p:cNvPr id="19" name="Image 18" descr="Une image contenant Appareils électroniques, batterie, texte&#10;&#10;Description générée automatiquement">
            <a:extLst>
              <a:ext uri="{FF2B5EF4-FFF2-40B4-BE49-F238E27FC236}">
                <a16:creationId xmlns:a16="http://schemas.microsoft.com/office/drawing/2014/main" id="{C7D07C36-68D6-ACEC-187D-BECADF35D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7340" y="3823463"/>
            <a:ext cx="1473897" cy="21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12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37790-35B6-26BC-C655-F3A028BBB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A3DFAC4-74AA-D816-E2FE-9C25E51002DA}"/>
              </a:ext>
            </a:extLst>
          </p:cNvPr>
          <p:cNvSpPr txBox="1"/>
          <p:nvPr/>
        </p:nvSpPr>
        <p:spPr>
          <a:xfrm>
            <a:off x="627018" y="313508"/>
            <a:ext cx="583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PRETRAITEMENT DES DONNEES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F33929-C6C4-860D-D860-B22DA015AE0D}"/>
              </a:ext>
            </a:extLst>
          </p:cNvPr>
          <p:cNvSpPr txBox="1"/>
          <p:nvPr/>
        </p:nvSpPr>
        <p:spPr>
          <a:xfrm>
            <a:off x="627018" y="775173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Prétraitement des textes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0FDA56-1620-C476-0EF5-EA3D90F0E26C}"/>
              </a:ext>
            </a:extLst>
          </p:cNvPr>
          <p:cNvSpPr txBox="1"/>
          <p:nvPr/>
        </p:nvSpPr>
        <p:spPr>
          <a:xfrm>
            <a:off x="627018" y="1797435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0" u="none" strike="noStrike" dirty="0">
                <a:solidFill>
                  <a:srgbClr val="7450EC"/>
                </a:solidFill>
                <a:effectLst/>
                <a:latin typeface="Montserrat" pitchFamily="2" charset="77"/>
              </a:rPr>
              <a:t>Nettoyage et Prétraitement Textuel</a:t>
            </a:r>
            <a:endParaRPr lang="fr-FR" b="1" dirty="0">
              <a:solidFill>
                <a:srgbClr val="7450EC"/>
              </a:solidFill>
              <a:latin typeface="Montserrat" pitchFamily="2" charset="77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FA2A55-8C72-D9D1-DB1C-54082193E3E5}"/>
              </a:ext>
            </a:extLst>
          </p:cNvPr>
          <p:cNvSpPr txBox="1"/>
          <p:nvPr/>
        </p:nvSpPr>
        <p:spPr>
          <a:xfrm>
            <a:off x="1326995" y="2401271"/>
            <a:ext cx="8384026" cy="1291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" pitchFamily="2" charset="77"/>
              </a:rPr>
              <a:t>Suppression des </a:t>
            </a:r>
            <a:r>
              <a:rPr lang="fr-FR" dirty="0" err="1">
                <a:solidFill>
                  <a:srgbClr val="7450EC"/>
                </a:solidFill>
                <a:latin typeface="Montserrat" pitchFamily="2" charset="77"/>
              </a:rPr>
              <a:t>stopwords</a:t>
            </a:r>
            <a:r>
              <a:rPr lang="fr-FR" dirty="0">
                <a:latin typeface="Montserrat" pitchFamily="2" charset="77"/>
              </a:rPr>
              <a:t>, </a:t>
            </a:r>
            <a:r>
              <a:rPr lang="fr-FR" dirty="0" err="1">
                <a:solidFill>
                  <a:srgbClr val="7450EC"/>
                </a:solidFill>
                <a:latin typeface="Montserrat" pitchFamily="2" charset="77"/>
              </a:rPr>
              <a:t>tokenization</a:t>
            </a:r>
            <a:r>
              <a:rPr lang="fr-FR" dirty="0">
                <a:latin typeface="Montserrat" pitchFamily="2" charset="77"/>
              </a:rPr>
              <a:t>, </a:t>
            </a:r>
            <a:r>
              <a:rPr lang="fr-FR" dirty="0" err="1">
                <a:solidFill>
                  <a:srgbClr val="7450EC"/>
                </a:solidFill>
                <a:latin typeface="Montserrat" pitchFamily="2" charset="77"/>
              </a:rPr>
              <a:t>lemmatization</a:t>
            </a:r>
            <a:r>
              <a:rPr lang="fr-FR" dirty="0">
                <a:latin typeface="Montserrat" pitchFamily="2" charset="77"/>
              </a:rPr>
              <a:t>, </a:t>
            </a:r>
            <a:r>
              <a:rPr lang="fr-FR" dirty="0" err="1">
                <a:solidFill>
                  <a:srgbClr val="7450EC"/>
                </a:solidFill>
                <a:latin typeface="Montserrat" pitchFamily="2" charset="77"/>
              </a:rPr>
              <a:t>stemming</a:t>
            </a:r>
            <a:r>
              <a:rPr lang="fr-FR" dirty="0">
                <a:latin typeface="Montserrat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" pitchFamily="2" charset="77"/>
              </a:rPr>
              <a:t>Utilisation de NLTK pour ces opérations.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" pitchFamily="2" charset="77"/>
              </a:rPr>
              <a:t>Exemple : "Product </a:t>
            </a:r>
            <a:r>
              <a:rPr lang="fr-FR" dirty="0" err="1">
                <a:latin typeface="Montserrat" pitchFamily="2" charset="77"/>
              </a:rPr>
              <a:t>is</a:t>
            </a:r>
            <a:r>
              <a:rPr lang="fr-FR" dirty="0">
                <a:latin typeface="Montserrat" pitchFamily="2" charset="77"/>
              </a:rPr>
              <a:t> </a:t>
            </a:r>
            <a:r>
              <a:rPr lang="fr-FR" dirty="0" err="1">
                <a:latin typeface="Montserrat" pitchFamily="2" charset="77"/>
              </a:rPr>
              <a:t>great</a:t>
            </a:r>
            <a:r>
              <a:rPr lang="fr-FR" dirty="0">
                <a:latin typeface="Montserrat" pitchFamily="2" charset="77"/>
              </a:rPr>
              <a:t>!" -&gt; ["</a:t>
            </a:r>
            <a:r>
              <a:rPr lang="fr-FR" dirty="0" err="1">
                <a:latin typeface="Montserrat" pitchFamily="2" charset="77"/>
              </a:rPr>
              <a:t>product</a:t>
            </a:r>
            <a:r>
              <a:rPr lang="fr-FR" dirty="0">
                <a:latin typeface="Montserrat" pitchFamily="2" charset="77"/>
              </a:rPr>
              <a:t>", "</a:t>
            </a:r>
            <a:r>
              <a:rPr lang="fr-FR" dirty="0" err="1">
                <a:latin typeface="Montserrat" pitchFamily="2" charset="77"/>
              </a:rPr>
              <a:t>great</a:t>
            </a:r>
            <a:r>
              <a:rPr lang="fr-FR" dirty="0">
                <a:latin typeface="Montserrat" pitchFamily="2" charset="77"/>
              </a:rPr>
              <a:t>"].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59AD21-0ACB-EA0A-9C13-611AFF9CFC53}"/>
              </a:ext>
            </a:extLst>
          </p:cNvPr>
          <p:cNvSpPr txBox="1"/>
          <p:nvPr/>
        </p:nvSpPr>
        <p:spPr>
          <a:xfrm>
            <a:off x="627018" y="405413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Techniques d'Encodage Basique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920D6E-C298-5189-DCBE-1771A3603673}"/>
              </a:ext>
            </a:extLst>
          </p:cNvPr>
          <p:cNvSpPr txBox="1"/>
          <p:nvPr/>
        </p:nvSpPr>
        <p:spPr>
          <a:xfrm>
            <a:off x="1326995" y="4818053"/>
            <a:ext cx="8646919" cy="876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" pitchFamily="2" charset="77"/>
              </a:rPr>
              <a:t>Bag of </a:t>
            </a:r>
            <a:r>
              <a:rPr lang="fr-FR" dirty="0" err="1">
                <a:latin typeface="Montserrat" pitchFamily="2" charset="77"/>
              </a:rPr>
              <a:t>Words</a:t>
            </a:r>
            <a:r>
              <a:rPr lang="fr-FR" dirty="0">
                <a:latin typeface="Montserrat" pitchFamily="2" charset="77"/>
              </a:rPr>
              <a:t> (</a:t>
            </a:r>
            <a:r>
              <a:rPr lang="fr-FR" dirty="0" err="1">
                <a:latin typeface="Montserrat" pitchFamily="2" charset="77"/>
              </a:rPr>
              <a:t>BoW</a:t>
            </a:r>
            <a:r>
              <a:rPr lang="fr-FR" dirty="0">
                <a:latin typeface="Montserrat" pitchFamily="2" charset="77"/>
              </a:rPr>
              <a:t>), </a:t>
            </a:r>
            <a:r>
              <a:rPr lang="fr-FR" dirty="0" err="1">
                <a:latin typeface="Montserrat" pitchFamily="2" charset="77"/>
              </a:rPr>
              <a:t>TfIdf</a:t>
            </a:r>
            <a:r>
              <a:rPr lang="fr-FR" dirty="0">
                <a:latin typeface="Montserrat" pitchFamily="2" charset="77"/>
              </a:rPr>
              <a:t> avec </a:t>
            </a:r>
            <a:r>
              <a:rPr lang="fr-FR" dirty="0" err="1">
                <a:latin typeface="Montserrat" pitchFamily="2" charset="77"/>
              </a:rPr>
              <a:t>Scikit-learn</a:t>
            </a:r>
            <a:r>
              <a:rPr lang="fr-FR" dirty="0">
                <a:latin typeface="Montserrat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" pitchFamily="2" charset="77"/>
              </a:rPr>
              <a:t>Importance de la fréquence des mots pour comprendre les catégories.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F1A648-BD7E-DA76-E370-1531B6EE8202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</p:spTree>
    <p:extLst>
      <p:ext uri="{BB962C8B-B14F-4D97-AF65-F5344CB8AC3E}">
        <p14:creationId xmlns:p14="http://schemas.microsoft.com/office/powerpoint/2010/main" val="59936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74AD4-9691-24A6-66AE-BA6FA2AB9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6B4442-DE77-5273-ED98-4F4B8B41C1B4}"/>
              </a:ext>
            </a:extLst>
          </p:cNvPr>
          <p:cNvSpPr txBox="1"/>
          <p:nvPr/>
        </p:nvSpPr>
        <p:spPr>
          <a:xfrm>
            <a:off x="627018" y="313508"/>
            <a:ext cx="583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PRETRAITEMENT DES DONNEES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A91A03E-AA9A-E984-D912-D17CF022C5E9}"/>
              </a:ext>
            </a:extLst>
          </p:cNvPr>
          <p:cNvSpPr txBox="1"/>
          <p:nvPr/>
        </p:nvSpPr>
        <p:spPr>
          <a:xfrm>
            <a:off x="627018" y="775173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Prétraitement des images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DA6415-30F5-085A-29D0-B5FEDB7AD86A}"/>
              </a:ext>
            </a:extLst>
          </p:cNvPr>
          <p:cNvSpPr txBox="1"/>
          <p:nvPr/>
        </p:nvSpPr>
        <p:spPr>
          <a:xfrm>
            <a:off x="1084456" y="1606170"/>
            <a:ext cx="5713424" cy="876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" pitchFamily="2" charset="77"/>
              </a:rPr>
              <a:t>Conversion en niveaux de gris.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" pitchFamily="2" charset="77"/>
              </a:rPr>
              <a:t>Filtrage du bruit et ajustement du contraste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69D5BB-BB8B-8160-9387-CD93484C0114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  <p:pic>
        <p:nvPicPr>
          <p:cNvPr id="6" name="Image 5" descr="Une image contenant dessin humoristique, dessin, art, masque&#10;&#10;Description générée automatiquement">
            <a:extLst>
              <a:ext uri="{FF2B5EF4-FFF2-40B4-BE49-F238E27FC236}">
                <a16:creationId xmlns:a16="http://schemas.microsoft.com/office/drawing/2014/main" id="{98BA9290-1B31-9E3A-D029-8CC3CF4D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921" y="3048446"/>
            <a:ext cx="2172959" cy="2122954"/>
          </a:xfrm>
          <a:prstGeom prst="rect">
            <a:avLst/>
          </a:prstGeom>
        </p:spPr>
      </p:pic>
      <p:pic>
        <p:nvPicPr>
          <p:cNvPr id="7" name="Image 6" descr="Une image contenant dessin humoristique, dessin, art, masque&#10;&#10;Description générée automatiquement">
            <a:extLst>
              <a:ext uri="{FF2B5EF4-FFF2-40B4-BE49-F238E27FC236}">
                <a16:creationId xmlns:a16="http://schemas.microsoft.com/office/drawing/2014/main" id="{A0F81E66-30B1-25B6-608D-1D651B659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9520" y="2991621"/>
            <a:ext cx="2172959" cy="2122954"/>
          </a:xfrm>
          <a:prstGeom prst="rect">
            <a:avLst/>
          </a:prstGeom>
        </p:spPr>
      </p:pic>
      <p:pic>
        <p:nvPicPr>
          <p:cNvPr id="8" name="Image 7" descr="Une image contenant dessin humoristique, dessin, art, masque&#10;&#10;Description générée automatiquement">
            <a:extLst>
              <a:ext uri="{FF2B5EF4-FFF2-40B4-BE49-F238E27FC236}">
                <a16:creationId xmlns:a16="http://schemas.microsoft.com/office/drawing/2014/main" id="{EB343C49-F3CF-234A-E05D-482C6247A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120" y="2978373"/>
            <a:ext cx="2172959" cy="21229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D5C215B-BBEF-2639-CB83-162558CE0411}"/>
              </a:ext>
            </a:extLst>
          </p:cNvPr>
          <p:cNvSpPr txBox="1"/>
          <p:nvPr/>
        </p:nvSpPr>
        <p:spPr>
          <a:xfrm>
            <a:off x="977310" y="5180095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Montserrat" pitchFamily="2" charset="77"/>
              </a:rPr>
              <a:t>Image Originale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D59E0A-06CC-9705-BE67-97CC8C114144}"/>
              </a:ext>
            </a:extLst>
          </p:cNvPr>
          <p:cNvSpPr txBox="1"/>
          <p:nvPr/>
        </p:nvSpPr>
        <p:spPr>
          <a:xfrm>
            <a:off x="4697218" y="5180095"/>
            <a:ext cx="2797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Montserrat" pitchFamily="2" charset="77"/>
              </a:rPr>
              <a:t>Conversion en niveaux</a:t>
            </a:r>
          </a:p>
          <a:p>
            <a:pPr algn="ctr"/>
            <a:r>
              <a:rPr lang="fr-FR" dirty="0">
                <a:latin typeface="Montserrat" pitchFamily="2" charset="77"/>
              </a:rPr>
              <a:t> de gris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086F27-256C-1649-912D-7FBE101A7718}"/>
              </a:ext>
            </a:extLst>
          </p:cNvPr>
          <p:cNvSpPr txBox="1"/>
          <p:nvPr/>
        </p:nvSpPr>
        <p:spPr>
          <a:xfrm>
            <a:off x="8802931" y="5134947"/>
            <a:ext cx="295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Montserrat" pitchFamily="2" charset="77"/>
              </a:rPr>
              <a:t>Filtrage du bruit et ajustement du contraste</a:t>
            </a:r>
            <a:endParaRPr lang="fr-FR" dirty="0"/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F049AC32-2692-943B-2A21-B0CF06B57D77}"/>
              </a:ext>
            </a:extLst>
          </p:cNvPr>
          <p:cNvSpPr/>
          <p:nvPr/>
        </p:nvSpPr>
        <p:spPr>
          <a:xfrm>
            <a:off x="3493588" y="3830848"/>
            <a:ext cx="1152829" cy="444500"/>
          </a:xfrm>
          <a:prstGeom prst="rightArrow">
            <a:avLst/>
          </a:prstGeom>
          <a:solidFill>
            <a:srgbClr val="7450EC"/>
          </a:solidFill>
          <a:ln>
            <a:solidFill>
              <a:srgbClr val="7450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B42BA9DA-B99C-551F-88FC-EAC5538A5BB8}"/>
              </a:ext>
            </a:extLst>
          </p:cNvPr>
          <p:cNvSpPr/>
          <p:nvPr/>
        </p:nvSpPr>
        <p:spPr>
          <a:xfrm>
            <a:off x="3645988" y="3983248"/>
            <a:ext cx="1152829" cy="444500"/>
          </a:xfrm>
          <a:prstGeom prst="rightArrow">
            <a:avLst/>
          </a:prstGeom>
          <a:solidFill>
            <a:srgbClr val="7450EC"/>
          </a:solidFill>
          <a:ln>
            <a:solidFill>
              <a:srgbClr val="7450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2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7D487-48C0-A750-D690-E25262D67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238455-6542-61B2-D0E6-C7041F2AD1EE}"/>
              </a:ext>
            </a:extLst>
          </p:cNvPr>
          <p:cNvSpPr txBox="1"/>
          <p:nvPr/>
        </p:nvSpPr>
        <p:spPr>
          <a:xfrm>
            <a:off x="627018" y="313508"/>
            <a:ext cx="583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450EC"/>
                </a:solidFill>
                <a:latin typeface="Montserrat" pitchFamily="2" charset="77"/>
              </a:rPr>
              <a:t>EXTRACTION DES FEATURES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EED38D7-B610-CC3D-8509-FDA49CC0A742}"/>
              </a:ext>
            </a:extLst>
          </p:cNvPr>
          <p:cNvSpPr txBox="1"/>
          <p:nvPr/>
        </p:nvSpPr>
        <p:spPr>
          <a:xfrm>
            <a:off x="627018" y="775173"/>
            <a:ext cx="4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Extraction des </a:t>
            </a:r>
            <a:r>
              <a:rPr lang="fr-FR" b="1" dirty="0" err="1">
                <a:solidFill>
                  <a:srgbClr val="7450EC"/>
                </a:solidFill>
                <a:latin typeface="Montserrat" pitchFamily="2" charset="77"/>
              </a:rPr>
              <a:t>Features</a:t>
            </a:r>
            <a:r>
              <a:rPr lang="fr-FR" b="1" dirty="0">
                <a:solidFill>
                  <a:srgbClr val="7450EC"/>
                </a:solidFill>
                <a:latin typeface="Montserrat" pitchFamily="2" charset="77"/>
              </a:rPr>
              <a:t> Textuelles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E604AA-39C1-8E66-F657-CB5BD40DF0C4}"/>
              </a:ext>
            </a:extLst>
          </p:cNvPr>
          <p:cNvSpPr txBox="1"/>
          <p:nvPr/>
        </p:nvSpPr>
        <p:spPr>
          <a:xfrm>
            <a:off x="1469681" y="1757732"/>
            <a:ext cx="2898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0" i="0" u="none" strike="noStrike" dirty="0">
                <a:solidFill>
                  <a:srgbClr val="7450EC"/>
                </a:solidFill>
                <a:effectLst/>
                <a:latin typeface="Montserrat" pitchFamily="2" charset="77"/>
              </a:rPr>
              <a:t>Extraction Basique des </a:t>
            </a:r>
          </a:p>
          <a:p>
            <a:pPr algn="ctr"/>
            <a:r>
              <a:rPr lang="fr-FR" b="0" i="0" u="none" strike="noStrike" dirty="0" err="1">
                <a:solidFill>
                  <a:srgbClr val="7450EC"/>
                </a:solidFill>
                <a:effectLst/>
                <a:latin typeface="Montserrat" pitchFamily="2" charset="77"/>
              </a:rPr>
              <a:t>Features</a:t>
            </a:r>
            <a:r>
              <a:rPr lang="fr-FR" b="0" i="0" u="none" strike="noStrike" dirty="0">
                <a:solidFill>
                  <a:srgbClr val="7450EC"/>
                </a:solidFill>
                <a:effectLst/>
                <a:latin typeface="Montserrat" pitchFamily="2" charset="77"/>
              </a:rPr>
              <a:t> Textuelles</a:t>
            </a:r>
            <a:endParaRPr lang="fr-FR" dirty="0">
              <a:solidFill>
                <a:srgbClr val="7450EC"/>
              </a:solidFill>
              <a:latin typeface="Montserrat" pitchFamily="2" charset="77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9D89DC9-9AD1-848C-624A-03A249581CB4}"/>
              </a:ext>
            </a:extLst>
          </p:cNvPr>
          <p:cNvSpPr txBox="1"/>
          <p:nvPr/>
        </p:nvSpPr>
        <p:spPr>
          <a:xfrm>
            <a:off x="7360734" y="1774284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0" i="0" u="none" strike="noStrike">
                <a:solidFill>
                  <a:srgbClr val="7450EC"/>
                </a:solidFill>
                <a:effectLst/>
                <a:latin typeface="Montserrat" pitchFamily="2" charset="77"/>
              </a:defRPr>
            </a:lvl1pPr>
          </a:lstStyle>
          <a:p>
            <a:pPr algn="ctr"/>
            <a:r>
              <a:rPr lang="fr-FR" dirty="0"/>
              <a:t>Approches Avancées – </a:t>
            </a:r>
          </a:p>
          <a:p>
            <a:pPr algn="ctr"/>
            <a:r>
              <a:rPr lang="fr-FR" dirty="0" err="1"/>
              <a:t>Embeddings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7BAFF0B-BECD-FCCD-2CAB-4E6280F17F86}"/>
              </a:ext>
            </a:extLst>
          </p:cNvPr>
          <p:cNvSpPr txBox="1"/>
          <p:nvPr/>
        </p:nvSpPr>
        <p:spPr>
          <a:xfrm>
            <a:off x="537162" y="2734822"/>
            <a:ext cx="4763588" cy="2538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dirty="0">
                <a:solidFill>
                  <a:srgbClr val="7450EC"/>
                </a:solidFill>
                <a:latin typeface="Montserrat" pitchFamily="2" charset="77"/>
              </a:rPr>
              <a:t>Bag of </a:t>
            </a:r>
            <a:r>
              <a:rPr lang="fr-FR" dirty="0" err="1">
                <a:solidFill>
                  <a:srgbClr val="7450EC"/>
                </a:solidFill>
                <a:latin typeface="Montserrat" pitchFamily="2" charset="77"/>
              </a:rPr>
              <a:t>Words</a:t>
            </a:r>
            <a:r>
              <a:rPr lang="fr-FR" dirty="0">
                <a:latin typeface="Montserrat" pitchFamily="2" charset="77"/>
              </a:rPr>
              <a:t> et </a:t>
            </a:r>
            <a:r>
              <a:rPr lang="fr-FR" dirty="0" err="1">
                <a:solidFill>
                  <a:srgbClr val="7450EC"/>
                </a:solidFill>
                <a:latin typeface="Montserrat" pitchFamily="2" charset="77"/>
              </a:rPr>
              <a:t>TfIdf</a:t>
            </a:r>
            <a:r>
              <a:rPr lang="fr-FR" dirty="0">
                <a:latin typeface="Montserrat" pitchFamily="2" charset="77"/>
              </a:rPr>
              <a:t> pour créer des représentations numériques des descriptions.</a:t>
            </a:r>
          </a:p>
          <a:p>
            <a:pPr algn="ctr">
              <a:lnSpc>
                <a:spcPct val="150000"/>
              </a:lnSpc>
            </a:pPr>
            <a:endParaRPr lang="fr-FR" dirty="0">
              <a:latin typeface="Montserrat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fr-FR" u="sng" dirty="0">
                <a:latin typeface="Montserrat" pitchFamily="2" charset="77"/>
              </a:rPr>
              <a:t>Limite </a:t>
            </a:r>
            <a:r>
              <a:rPr lang="fr-FR" dirty="0">
                <a:latin typeface="Montserrat" pitchFamily="2" charset="77"/>
              </a:rPr>
              <a:t>: ces techniques ne capturent pas la sémantique des mots.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5AAE46-8975-B88C-9F46-BBCDF225C848}"/>
              </a:ext>
            </a:extLst>
          </p:cNvPr>
          <p:cNvSpPr txBox="1"/>
          <p:nvPr/>
        </p:nvSpPr>
        <p:spPr>
          <a:xfrm>
            <a:off x="6580149" y="2726311"/>
            <a:ext cx="4973444" cy="2538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rgbClr val="7450EC"/>
                </a:solidFill>
                <a:latin typeface="Montserrat" pitchFamily="2" charset="77"/>
              </a:rPr>
              <a:t>Word2Vec</a:t>
            </a:r>
            <a:r>
              <a:rPr lang="fr-FR" dirty="0">
                <a:latin typeface="Montserrat" pitchFamily="2" charset="77"/>
              </a:rPr>
              <a:t> pour capturer les relations sémantiques entre les mots.</a:t>
            </a:r>
          </a:p>
          <a:p>
            <a:pPr>
              <a:lnSpc>
                <a:spcPct val="150000"/>
              </a:lnSpc>
            </a:pPr>
            <a:endParaRPr lang="fr-FR" dirty="0"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r>
              <a:rPr lang="fr-FR" dirty="0">
                <a:latin typeface="Montserrat" pitchFamily="2" charset="77"/>
              </a:rPr>
              <a:t>Utilisation de </a:t>
            </a:r>
            <a:r>
              <a:rPr lang="fr-FR" dirty="0">
                <a:solidFill>
                  <a:srgbClr val="7450EC"/>
                </a:solidFill>
                <a:latin typeface="Montserrat" pitchFamily="2" charset="77"/>
              </a:rPr>
              <a:t>BERT</a:t>
            </a:r>
            <a:r>
              <a:rPr lang="fr-FR" dirty="0">
                <a:latin typeface="Montserrat" pitchFamily="2" charset="77"/>
              </a:rPr>
              <a:t> et </a:t>
            </a:r>
            <a:r>
              <a:rPr lang="fr-FR" dirty="0">
                <a:solidFill>
                  <a:srgbClr val="7450EC"/>
                </a:solidFill>
                <a:latin typeface="Montserrat" pitchFamily="2" charset="77"/>
              </a:rPr>
              <a:t>Universal Sentence Encoder (USE)</a:t>
            </a:r>
            <a:r>
              <a:rPr lang="fr-FR" dirty="0">
                <a:latin typeface="Montserrat" pitchFamily="2" charset="77"/>
              </a:rPr>
              <a:t> pour des représentations plus riches.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908A811-3F89-51BB-BCC8-9FE6084A843D}"/>
              </a:ext>
            </a:extLst>
          </p:cNvPr>
          <p:cNvSpPr txBox="1"/>
          <p:nvPr/>
        </p:nvSpPr>
        <p:spPr>
          <a:xfrm>
            <a:off x="8802931" y="6550223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Sébastien Morichon – Octobre 2024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B8493E4-6984-9707-9239-353440FAE5BC}"/>
              </a:ext>
            </a:extLst>
          </p:cNvPr>
          <p:cNvCxnSpPr/>
          <p:nvPr/>
        </p:nvCxnSpPr>
        <p:spPr>
          <a:xfrm>
            <a:off x="5829300" y="1473200"/>
            <a:ext cx="0" cy="5077023"/>
          </a:xfrm>
          <a:prstGeom prst="line">
            <a:avLst/>
          </a:prstGeom>
          <a:ln w="28575">
            <a:solidFill>
              <a:srgbClr val="7450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2581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6081</TotalTime>
  <Words>890</Words>
  <Application>Microsoft Macintosh PowerPoint</Application>
  <PresentationFormat>Grand écran</PresentationFormat>
  <Paragraphs>140</Paragraphs>
  <Slides>20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-webkit-standard</vt:lpstr>
      <vt:lpstr>Aptos</vt:lpstr>
      <vt:lpstr>Aptos Display</vt:lpstr>
      <vt:lpstr>Arial</vt:lpstr>
      <vt:lpstr>Montserrat</vt:lpstr>
      <vt:lpstr>Thème Office</vt:lpstr>
      <vt:lpstr>Classifiez automatiquement des biens de consommation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20</cp:revision>
  <dcterms:created xsi:type="dcterms:W3CDTF">2024-06-25T05:41:10Z</dcterms:created>
  <dcterms:modified xsi:type="dcterms:W3CDTF">2024-10-10T09:56:08Z</dcterms:modified>
</cp:coreProperties>
</file>